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5" r:id="rId3"/>
    <p:sldId id="324" r:id="rId4"/>
    <p:sldId id="341" r:id="rId5"/>
    <p:sldId id="342" r:id="rId6"/>
    <p:sldId id="343" r:id="rId7"/>
    <p:sldId id="344" r:id="rId8"/>
    <p:sldId id="348" r:id="rId9"/>
    <p:sldId id="346" r:id="rId10"/>
    <p:sldId id="351" r:id="rId11"/>
    <p:sldId id="350" r:id="rId12"/>
    <p:sldId id="347" r:id="rId13"/>
    <p:sldId id="349" r:id="rId14"/>
  </p:sldIdLst>
  <p:sldSz cx="9144000" cy="6858000" type="screen4x3"/>
  <p:notesSz cx="7102475" cy="93884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78293" autoAdjust="0"/>
  </p:normalViewPr>
  <p:slideViewPr>
    <p:cSldViewPr>
      <p:cViewPr varScale="1">
        <p:scale>
          <a:sx n="50" d="100"/>
          <a:sy n="50" d="100"/>
        </p:scale>
        <p:origin x="180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2304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A456D-2C9F-4296-AD4B-0B4AD08B33C8}" type="datetimeFigureOut">
              <a:rPr lang="nb-NO" smtClean="0"/>
              <a:t>15.08.2023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918525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2304" y="8918525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39499-D60C-474C-804C-FF6B6585FA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0549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C9AA6-5B3D-47AC-91DF-EE0B67263A1D}" type="datetimeFigureOut">
              <a:rPr lang="nb-NO" smtClean="0"/>
              <a:pPr/>
              <a:t>13.08.2023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093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BFDD-15B8-416D-A94D-0E32677134E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0BFDD-15B8-416D-A94D-0E32677134E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36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-Reaktiv og hendelsesbasert trafikksikkerhetsstyring, tar tak i alvorlige ulykker når de skjer, har ikke proaktive sikkerhetsindikatorer som man følger over tid (rapporterte hendelser, nestenulykker, sikkerhetskultur).</a:t>
            </a:r>
          </a:p>
          <a:p>
            <a:r>
              <a:rPr lang="nb-NO" dirty="0"/>
              <a:t>-Nullvisjonen er viktig, men hvem hos oss jobber med å nå Nullvisjonen?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0BFDD-15B8-416D-A94D-0E32677134E6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07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50BFDD-15B8-416D-A94D-0E32677134E6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126560" cy="14700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7128792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03F-B4E9-4750-BA4C-C00FC25D9DFF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5713470"/>
            <a:ext cx="9143998" cy="114453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59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4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4487-7C75-4170-A924-A6BEDCF443DF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44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0B-EDD6-4224-A159-661564F0BA58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401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693B-44F8-4886-AC8B-458788D90BCE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40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E6D9-F996-4751-827F-9F11922D3869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78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877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3BC-BA9D-4708-B647-04C7FC0D0695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49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5" y="4406900"/>
            <a:ext cx="737909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5615" y="2906713"/>
            <a:ext cx="737909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CD3C-697B-423D-8BDD-504B7FA0FC17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07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758C-7E45-473D-8A53-91E388704EB1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2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FA77-407D-4E27-AE51-B30CEA79F323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04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AB4D-357F-44AD-96D9-57D295DD4586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41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8FC3-2B72-4D6E-A835-CBE5B91DEC43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62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526F-346D-4CAB-B27C-28019ED4105C}" type="datetime1">
              <a:rPr lang="nb-NO" smtClean="0"/>
              <a:pPr/>
              <a:t>13.08.2023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7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545237"/>
            <a:ext cx="80243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0153-54B6-43CA-A316-056AA2D99332}" type="datetime1">
              <a:rPr lang="nb-NO" smtClean="0"/>
              <a:pPr/>
              <a:t>13.08.2023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331640" y="6545237"/>
            <a:ext cx="403244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785792" y="6545237"/>
            <a:ext cx="44239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3D63-8603-43E3-9285-1800AE477FF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475711"/>
            <a:ext cx="2673042" cy="288032"/>
          </a:xfrm>
          <a:prstGeom prst="rect">
            <a:avLst/>
          </a:prstGeom>
        </p:spPr>
      </p:pic>
      <p:sp>
        <p:nvSpPr>
          <p:cNvPr id="9" name="Plassholder for lysbildenummer 5"/>
          <p:cNvSpPr txBox="1">
            <a:spLocks/>
          </p:cNvSpPr>
          <p:nvPr userDrawn="1"/>
        </p:nvSpPr>
        <p:spPr>
          <a:xfrm>
            <a:off x="5292080" y="6545237"/>
            <a:ext cx="44239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128387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Tx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1800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Wingdings" pitchFamily="2" charset="2"/>
        <a:buChar char="§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180000" algn="l" defTabSz="914400" rtl="0" eaLnBrk="1" latinLnBrk="0" hangingPunct="1">
        <a:spcBef>
          <a:spcPct val="20000"/>
        </a:spcBef>
        <a:buClr>
          <a:schemeClr val="bg2">
            <a:lumMod val="90000"/>
          </a:schemeClr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000" indent="-180000" algn="l" defTabSz="914400" rtl="0" eaLnBrk="1" latinLnBrk="0" hangingPunct="1">
        <a:spcBef>
          <a:spcPct val="20000"/>
        </a:spcBef>
        <a:buClr>
          <a:schemeClr val="bg2">
            <a:lumMod val="90000"/>
          </a:schemeClr>
        </a:buClr>
        <a:buFont typeface="Wingdings" pitchFamily="2" charset="2"/>
        <a:buChar char="§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180000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45582" y="1916832"/>
            <a:ext cx="7738628" cy="1470025"/>
          </a:xfrm>
        </p:spPr>
        <p:txBody>
          <a:bodyPr>
            <a:normAutofit/>
          </a:bodyPr>
          <a:lstStyle/>
          <a:p>
            <a:r>
              <a:rPr lang="nb-NO" sz="3600" b="1" dirty="0"/>
              <a:t>Sjåfør og trafikksikkerhet</a:t>
            </a:r>
            <a:endParaRPr lang="nb-NO" sz="36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7128792" cy="792088"/>
          </a:xfrm>
        </p:spPr>
        <p:txBody>
          <a:bodyPr>
            <a:normAutofit/>
          </a:bodyPr>
          <a:lstStyle/>
          <a:p>
            <a:r>
              <a:rPr lang="nn-NO" sz="2000" dirty="0"/>
              <a:t>Tor-Olav Nævestad, </a:t>
            </a:r>
            <a:r>
              <a:rPr lang="nn-NO" sz="2000" dirty="0" err="1"/>
              <a:t>forskningsleder</a:t>
            </a:r>
            <a:r>
              <a:rPr lang="nn-NO" sz="2000" dirty="0"/>
              <a:t>, </a:t>
            </a:r>
            <a:r>
              <a:rPr lang="nn-NO" sz="2000" dirty="0" err="1"/>
              <a:t>sikkerhet</a:t>
            </a:r>
            <a:r>
              <a:rPr lang="nn-NO" sz="2000" dirty="0"/>
              <a:t> og </a:t>
            </a:r>
            <a:r>
              <a:rPr lang="nn-NO" sz="2000" dirty="0" err="1"/>
              <a:t>resiliens</a:t>
            </a:r>
            <a:endParaRPr lang="nn-NO" sz="2000" dirty="0"/>
          </a:p>
          <a:p>
            <a:r>
              <a:rPr lang="nn-NO" sz="2000" dirty="0"/>
              <a:t>Transportøkonomisk institutt</a:t>
            </a:r>
            <a:endParaRPr lang="nn-NO" sz="1600" dirty="0"/>
          </a:p>
        </p:txBody>
      </p:sp>
    </p:spTree>
    <p:extLst>
      <p:ext uri="{BB962C8B-B14F-4D97-AF65-F5344CB8AC3E}">
        <p14:creationId xmlns:p14="http://schemas.microsoft.com/office/powerpoint/2010/main" val="364052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2F2AA-5E87-6363-94A2-8E5B0FCA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gir poeng basert på tabellen: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60051537-4C80-2F35-2490-1AD83BA66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2" y="2348880"/>
            <a:ext cx="9178498" cy="2664296"/>
          </a:xfrm>
        </p:spPr>
      </p:pic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EB6CFDF-FF39-374F-99FB-28C22B31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1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9C29E2-035D-8667-C165-45D39FCF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Ulykker og skader i buss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ED05E8-84EC-1917-943B-F7FA6AB5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52517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b-NO" b="1" dirty="0"/>
              <a:t>Siste fem år:</a:t>
            </a:r>
            <a:r>
              <a:rPr lang="nb-NO" dirty="0"/>
              <a:t> </a:t>
            </a:r>
          </a:p>
          <a:p>
            <a:pPr lvl="1">
              <a:spcAft>
                <a:spcPts val="600"/>
              </a:spcAft>
            </a:pPr>
            <a:r>
              <a:rPr lang="nb-NO" dirty="0"/>
              <a:t>Bussjåfører: 3 drepte, 2 hardt skadd, 69 lettere skadd</a:t>
            </a:r>
          </a:p>
          <a:p>
            <a:pPr lvl="1">
              <a:spcAft>
                <a:spcPts val="1200"/>
              </a:spcAft>
            </a:pPr>
            <a:r>
              <a:rPr lang="nb-NO" dirty="0"/>
              <a:t>Passasjerer: 1 drept, 10 hardt skadd, 116 lettere skadd</a:t>
            </a:r>
          </a:p>
          <a:p>
            <a:pPr>
              <a:spcAft>
                <a:spcPts val="600"/>
              </a:spcAft>
            </a:pPr>
            <a:r>
              <a:rPr lang="nb-NO" b="1" dirty="0"/>
              <a:t>Siste 30 år: </a:t>
            </a:r>
          </a:p>
          <a:p>
            <a:pPr lvl="1">
              <a:spcAft>
                <a:spcPts val="600"/>
              </a:spcAft>
            </a:pPr>
            <a:r>
              <a:rPr lang="nb-NO" dirty="0"/>
              <a:t>Risikoen for personskader for bussjåfører har gått ned</a:t>
            </a:r>
          </a:p>
          <a:p>
            <a:pPr lvl="1">
              <a:spcAft>
                <a:spcPts val="600"/>
              </a:spcAft>
            </a:pPr>
            <a:r>
              <a:rPr lang="nb-NO" dirty="0"/>
              <a:t>Risikoen for personskader for busspassasjerer har gått ned </a:t>
            </a:r>
          </a:p>
          <a:p>
            <a:pPr lvl="1">
              <a:spcAft>
                <a:spcPts val="1200"/>
              </a:spcAft>
            </a:pPr>
            <a:r>
              <a:rPr lang="nb-NO" dirty="0"/>
              <a:t>Risikoen for DHS passasjer har gått ned med 85% fra 1990 til 2022</a:t>
            </a:r>
          </a:p>
          <a:p>
            <a:pPr>
              <a:spcAft>
                <a:spcPts val="1200"/>
              </a:spcAft>
            </a:pPr>
            <a:r>
              <a:rPr lang="nb-NO" dirty="0"/>
              <a:t>Bussjåfører har omtrent samme risiko for skade som bilførere</a:t>
            </a:r>
          </a:p>
          <a:p>
            <a:pPr>
              <a:spcAft>
                <a:spcPts val="1200"/>
              </a:spcAft>
            </a:pPr>
            <a:r>
              <a:rPr lang="nb-NO" dirty="0"/>
              <a:t>Bussjåfører har høyere risiko for skade enn busspassasjerer</a:t>
            </a:r>
          </a:p>
          <a:p>
            <a:pPr>
              <a:spcAft>
                <a:spcPts val="1200"/>
              </a:spcAft>
            </a:pPr>
            <a:r>
              <a:rPr lang="nb-NO" dirty="0"/>
              <a:t>Bussjåfører: lav sannsynlighet, men alvorlig konsekvens…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BB70320-455E-AA79-B007-EA1AC4A0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412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B28665-4519-AB85-F639-AB01EE16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Skader om bord og ved av-påstigning: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391EDE-A936-288D-8431-AE24A3FC3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nb-NO" dirty="0"/>
              <a:t>Skader for busspassasjerer er svært ufullstendig rapportert</a:t>
            </a:r>
          </a:p>
          <a:p>
            <a:pPr>
              <a:spcAft>
                <a:spcPts val="1200"/>
              </a:spcAft>
            </a:pPr>
            <a:r>
              <a:rPr lang="nb-NO" dirty="0"/>
              <a:t>De </a:t>
            </a:r>
            <a:r>
              <a:rPr lang="nb-NO" b="1" dirty="0"/>
              <a:t>fleste passasjerskader skyldes ikke trafikkulykker</a:t>
            </a:r>
            <a:r>
              <a:rPr lang="nb-NO" dirty="0"/>
              <a:t>, men hendelser om bord og ved på- og avstigning</a:t>
            </a:r>
          </a:p>
          <a:p>
            <a:pPr>
              <a:spcAft>
                <a:spcPts val="1200"/>
              </a:spcAft>
            </a:pPr>
            <a:r>
              <a:rPr lang="nb-NO" dirty="0"/>
              <a:t>Disse hendelsene utgjør 80-85% av alle skader for busspassasjerer</a:t>
            </a:r>
          </a:p>
          <a:p>
            <a:pPr>
              <a:spcAft>
                <a:spcPts val="1200"/>
              </a:spcAft>
            </a:pPr>
            <a:r>
              <a:rPr lang="nb-NO" dirty="0"/>
              <a:t>Vi har sett på </a:t>
            </a:r>
            <a:r>
              <a:rPr lang="nb-NO" b="1" dirty="0"/>
              <a:t>hendelser rapportert inn til Ruter </a:t>
            </a:r>
            <a:r>
              <a:rPr lang="nb-NO" dirty="0"/>
              <a:t>(IOSS)</a:t>
            </a:r>
          </a:p>
          <a:p>
            <a:pPr>
              <a:spcAft>
                <a:spcPts val="1200"/>
              </a:spcAft>
            </a:pPr>
            <a:r>
              <a:rPr lang="nb-NO" dirty="0"/>
              <a:t>2016-2020: 800 hendelser: </a:t>
            </a:r>
            <a:r>
              <a:rPr lang="nb-NO" b="1" dirty="0"/>
              <a:t>skader om bord </a:t>
            </a:r>
            <a:r>
              <a:rPr lang="nb-NO" dirty="0"/>
              <a:t>er den hendelsestypen som har størst antall personskader</a:t>
            </a:r>
          </a:p>
          <a:p>
            <a:pPr>
              <a:spcAft>
                <a:spcPts val="1200"/>
              </a:spcAft>
            </a:pPr>
            <a:r>
              <a:rPr lang="nb-NO" dirty="0"/>
              <a:t>Vi vet lite om disse hendelsene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9891A1-5A07-2C05-FB20-B7A46354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92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66C33D-C5BC-A416-3162-145F8E78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på tiltak som vi ser på: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BAEA87-6F61-5746-CA78-D2783CB33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nb-NO" dirty="0"/>
              <a:t>Flåtestyringssystem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Sikkerhetsbelter i klasse 3 busser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Sikkerhetskulturtiltak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Sikkerhetsbelter i klasse 2 busser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Blindsonevarsel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Sikkerhetsstyringssystem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Kollisjonsbeskyttelse for bussjåfører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Tiltak for økt synlighet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Elektronisk stabilitetskontroll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Varslingssystem for fotgjengere og syklister og nødbrems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Piggdekk på klasse 2 busser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Tiltak for å hindre fallulykker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Alkolås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Sikkerhetsbelte i klasse 1 busser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Intelligent fartstilpasning (ISA)</a:t>
            </a:r>
          </a:p>
          <a:p>
            <a:pPr marL="457200" indent="-457200">
              <a:buFont typeface="+mj-lt"/>
              <a:buAutoNum type="arabicParenR"/>
            </a:pPr>
            <a:r>
              <a:rPr lang="nb-NO" dirty="0"/>
              <a:t>Piggdekk på klasse 1 busser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0CA31B2-85DB-99DF-B4CD-AC929D65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9B9D5E-BB77-19BD-777A-2BC5C5E0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Målene med studien: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633765-45DA-D83A-A3A5-6B5F9A99C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616624"/>
          </a:xfrm>
        </p:spPr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nb-NO" b="1" dirty="0"/>
              <a:t>Oversikt over trafikksikkerhetssituasjonen </a:t>
            </a:r>
            <a:r>
              <a:rPr lang="nb-NO" dirty="0"/>
              <a:t>i busstransport, historisk ulykkesstatistikk i Norge og Europa,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nb-NO" b="1" dirty="0"/>
              <a:t>Beskrivelse av systemer og kultur </a:t>
            </a:r>
            <a:r>
              <a:rPr lang="nb-NO" dirty="0"/>
              <a:t>som er nødvendige i arbeidet for bedre sjåfør- og trafikksikkerhet i busstransport.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nb-NO" dirty="0"/>
              <a:t>En oversikt/katalog over mulige tiltak for å </a:t>
            </a:r>
            <a:r>
              <a:rPr lang="nb-NO" b="1" dirty="0"/>
              <a:t>redusere antall ulykker</a:t>
            </a:r>
            <a:r>
              <a:rPr lang="nb-NO" dirty="0"/>
              <a:t>, inkl. anslått effektivitet av tiltakene der det er mulig.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nb-NO" dirty="0"/>
              <a:t>Oversikt/katalog over mulige tiltak for å </a:t>
            </a:r>
            <a:r>
              <a:rPr lang="nb-NO" b="1" dirty="0"/>
              <a:t>redusere konsekvens </a:t>
            </a:r>
            <a:r>
              <a:rPr lang="nb-NO" dirty="0"/>
              <a:t>av ulykker, inkl. anslått effektivitet av tiltak der det er mulig.</a:t>
            </a:r>
          </a:p>
          <a:p>
            <a:pPr marL="0" indent="0">
              <a:spcAft>
                <a:spcPts val="600"/>
              </a:spcAft>
              <a:buNone/>
            </a:pPr>
            <a:endParaRPr lang="nb-NO" b="1" u="sng" dirty="0"/>
          </a:p>
          <a:p>
            <a:pPr>
              <a:spcAft>
                <a:spcPts val="600"/>
              </a:spcAft>
            </a:pPr>
            <a:r>
              <a:rPr lang="nb-NO" dirty="0"/>
              <a:t>På oppdrag for </a:t>
            </a:r>
            <a:r>
              <a:rPr lang="nb-NO" b="1" dirty="0"/>
              <a:t>Kollektivtrafikkforeningen. </a:t>
            </a:r>
          </a:p>
          <a:p>
            <a:pPr>
              <a:spcAft>
                <a:spcPts val="600"/>
              </a:spcAft>
            </a:pPr>
            <a:r>
              <a:rPr lang="nb-NO" dirty="0"/>
              <a:t>Skal </a:t>
            </a:r>
            <a:r>
              <a:rPr lang="nb-NO" b="1" dirty="0"/>
              <a:t>gi beslutningstakere og innkjøpere grunnlag </a:t>
            </a:r>
            <a:r>
              <a:rPr lang="nb-NO" dirty="0"/>
              <a:t>for å stille gode og relevante krav til økt trafikksikkerhet. </a:t>
            </a:r>
          </a:p>
          <a:p>
            <a:pPr marL="457200" indent="-457200">
              <a:buFont typeface="+mj-lt"/>
              <a:buAutoNum type="arabicParenR"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7FDD15F-316D-6734-B168-41C243D3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42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8D25E7-D841-4604-BAA7-F1EBA857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Utgangspunkt fra min forskning på sjåfører i arbeid generelt: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DBBF05-F41E-482F-B461-55ECD4B3F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5040560"/>
          </a:xfrm>
        </p:spPr>
        <p:txBody>
          <a:bodyPr>
            <a:normAutofit fontScale="85000" lnSpcReduction="20000"/>
          </a:bodyPr>
          <a:lstStyle/>
          <a:p>
            <a:r>
              <a:rPr lang="nb-NO" sz="3000" dirty="0"/>
              <a:t>Sjåfører i arbeid generelt er involvert i </a:t>
            </a:r>
            <a:r>
              <a:rPr lang="nb-NO" sz="3000" b="1" dirty="0"/>
              <a:t>36% </a:t>
            </a:r>
            <a:r>
              <a:rPr lang="nb-NO" sz="3000" dirty="0"/>
              <a:t>av dødsulykkene.</a:t>
            </a:r>
          </a:p>
          <a:p>
            <a:endParaRPr lang="nb-NO" sz="3000" dirty="0"/>
          </a:p>
          <a:p>
            <a:r>
              <a:rPr lang="nb-NO" sz="3000" b="1" dirty="0"/>
              <a:t>Økt fokus </a:t>
            </a:r>
            <a:r>
              <a:rPr lang="nb-NO" sz="3000" dirty="0"/>
              <a:t>på organisatorisk sikkerhetsstyring kan føre til økt trafikksikkerhet (</a:t>
            </a:r>
            <a:r>
              <a:rPr lang="nb-NO" sz="3000" dirty="0" err="1"/>
              <a:t>feks</a:t>
            </a:r>
            <a:r>
              <a:rPr lang="nb-NO" sz="3000" dirty="0"/>
              <a:t>. 20%-60% reduksjon).</a:t>
            </a:r>
          </a:p>
          <a:p>
            <a:endParaRPr lang="nb-NO" sz="3000" dirty="0"/>
          </a:p>
          <a:p>
            <a:r>
              <a:rPr lang="nb-NO" sz="3000" dirty="0"/>
              <a:t>Man kan sette inn flere tiltak mot sjåfører i arbeid fordi de er ansatt. (</a:t>
            </a:r>
            <a:r>
              <a:rPr lang="nb-NO" sz="3000" b="1" dirty="0"/>
              <a:t>Styringsrett</a:t>
            </a:r>
            <a:r>
              <a:rPr lang="nb-NO" sz="3000" dirty="0"/>
              <a:t> og plikt). </a:t>
            </a:r>
          </a:p>
          <a:p>
            <a:endParaRPr lang="nb-NO" sz="3000" dirty="0"/>
          </a:p>
          <a:p>
            <a:r>
              <a:rPr lang="nb-NO" sz="3000" dirty="0"/>
              <a:t>Men org. med sjåfører i arbeid </a:t>
            </a:r>
            <a:r>
              <a:rPr lang="nb-NO" sz="3000" b="1" dirty="0"/>
              <a:t>gjør relativt lite</a:t>
            </a:r>
            <a:r>
              <a:rPr lang="nb-NO" sz="3000" dirty="0"/>
              <a:t>.</a:t>
            </a:r>
          </a:p>
          <a:p>
            <a:endParaRPr lang="nb-NO" sz="3000" dirty="0"/>
          </a:p>
          <a:p>
            <a:r>
              <a:rPr lang="nb-NO" sz="3000" dirty="0"/>
              <a:t>Busselskaper er et unntak, men også de kan bli bedre (buss 2022: 0,9% av dødsulykker).</a:t>
            </a:r>
          </a:p>
          <a:p>
            <a:endParaRPr lang="nb-NO" sz="3000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CE8ACD-4600-4216-89C8-5210323E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23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90174F-6613-6999-5458-FB02D751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Utgangspunkt fra min forskning: Problem og løsning (?).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48498B-8A95-D675-F7B6-FC30FBF2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nb-NO" dirty="0"/>
              <a:t>Hovedproblem: finnes </a:t>
            </a:r>
            <a:r>
              <a:rPr lang="nb-NO" b="1" dirty="0"/>
              <a:t>ikke juridisk krav </a:t>
            </a:r>
            <a:r>
              <a:rPr lang="nb-NO" dirty="0"/>
              <a:t>til systematisk sikkerhetsstyring og arbeid med sikkerhetskultur i veg.</a:t>
            </a:r>
          </a:p>
          <a:p>
            <a:endParaRPr lang="nb-NO" dirty="0"/>
          </a:p>
          <a:p>
            <a:r>
              <a:rPr lang="nb-NO" b="1" dirty="0"/>
              <a:t>I motsetning til bedrifter i andre transportsektorer </a:t>
            </a:r>
            <a:r>
              <a:rPr lang="nb-NO" dirty="0"/>
              <a:t>(luft, jernbane, sjøfart), som har slike krav. </a:t>
            </a:r>
          </a:p>
          <a:p>
            <a:endParaRPr lang="nb-NO" dirty="0"/>
          </a:p>
          <a:p>
            <a:r>
              <a:rPr lang="nb-NO" dirty="0"/>
              <a:t>ISO:39001 kan ikke innføres som nasjonalt krav fordi det ville stride med EUs krav til </a:t>
            </a:r>
            <a:r>
              <a:rPr lang="nb-NO" b="1" dirty="0"/>
              <a:t>like konkurransevilkår</a:t>
            </a:r>
          </a:p>
          <a:p>
            <a:endParaRPr lang="nb-NO" dirty="0"/>
          </a:p>
          <a:p>
            <a:r>
              <a:rPr lang="nb-NO" dirty="0"/>
              <a:t>Løsning: en </a:t>
            </a:r>
            <a:r>
              <a:rPr lang="nb-NO" b="1" dirty="0"/>
              <a:t>tredjepart stiller krav</a:t>
            </a:r>
            <a:r>
              <a:rPr lang="nb-NO" dirty="0"/>
              <a:t>, for eksempel transportkjøpere.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1E4BDD2-FD0C-7397-A679-5DF6BB13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991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CE3F4B-305C-FCCE-CD8D-BA207B68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Ruters utvikling viser hva som er mulig: Situasjonen i 2019: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74FE16-2A14-AB52-9679-D8379C95B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41169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nb-NO" b="1" dirty="0"/>
              <a:t>2019: </a:t>
            </a:r>
            <a:r>
              <a:rPr lang="nb-NO" dirty="0"/>
              <a:t>Sterkt fokus på at Ruter ikke har noe formelt ansvar for trafikksikkerhet. Bekymring for å «få ansvar» om man blander seg for mye i hva operatørene skal gjøre.</a:t>
            </a:r>
          </a:p>
          <a:p>
            <a:pPr>
              <a:spcAft>
                <a:spcPts val="1800"/>
              </a:spcAft>
            </a:pPr>
            <a:r>
              <a:rPr lang="nb-NO" dirty="0"/>
              <a:t>«Forutsetter at operatørene følger norsk lov».</a:t>
            </a:r>
          </a:p>
          <a:p>
            <a:pPr>
              <a:spcAft>
                <a:spcPts val="1800"/>
              </a:spcAft>
            </a:pPr>
            <a:r>
              <a:rPr lang="nb-NO" dirty="0"/>
              <a:t>«Vegtrafikkloven er et godt nok trafikksikkerhetskrav; vi trenger ikke kreve mer». </a:t>
            </a:r>
          </a:p>
          <a:p>
            <a:pPr>
              <a:spcAft>
                <a:spcPts val="1800"/>
              </a:spcAft>
            </a:pPr>
            <a:r>
              <a:rPr lang="nb-NO" b="1" dirty="0"/>
              <a:t>Seminar 2020</a:t>
            </a:r>
            <a:r>
              <a:rPr lang="nb-NO" dirty="0"/>
              <a:t>, bla. om </a:t>
            </a:r>
            <a:r>
              <a:rPr lang="nb-NO" dirty="0" err="1"/>
              <a:t>Nafstadulykken</a:t>
            </a:r>
            <a:r>
              <a:rPr lang="nb-NO" dirty="0"/>
              <a:t>: «Alle» enige om at krav til kollisjonssikring må gå gjennom EU. Sånn kan vi få innført et nasjonalt krav. Det vil ta tid….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C6041AE-A395-3D57-4061-89C6693A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228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B25B15-2009-6082-B0A7-989113D8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Utvikling etter 2020: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C8B973-E4EC-20DF-1C81-334BA74F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Ruter tar en </a:t>
            </a:r>
            <a:r>
              <a:rPr lang="nb-NO" b="1" dirty="0"/>
              <a:t>mer helhetlig rolle </a:t>
            </a:r>
            <a:r>
              <a:rPr lang="nb-NO" dirty="0"/>
              <a:t>for å bidra til økt trafikksikkerhet hos bussoperatørene.</a:t>
            </a:r>
          </a:p>
          <a:p>
            <a:endParaRPr lang="nb-NO" dirty="0"/>
          </a:p>
          <a:p>
            <a:r>
              <a:rPr lang="nb-NO" dirty="0"/>
              <a:t>Ruter stiller krav til innføring av sikkerhetsstyringssystem </a:t>
            </a:r>
            <a:r>
              <a:rPr lang="nb-NO" b="1" dirty="0"/>
              <a:t>(ISO:39001</a:t>
            </a:r>
            <a:r>
              <a:rPr lang="nb-NO" dirty="0"/>
              <a:t>) og systematisk arbeid med sikkerhetskultur.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Ruter arbeider med å etablere et </a:t>
            </a:r>
            <a:r>
              <a:rPr lang="nb-NO" b="1" dirty="0"/>
              <a:t>system for læring </a:t>
            </a:r>
            <a:r>
              <a:rPr lang="nb-NO" dirty="0"/>
              <a:t>av hendelser, «en lærende kultur» på tvers av bussoperatører, gjennom analyse av hendelser</a:t>
            </a:r>
          </a:p>
          <a:p>
            <a:endParaRPr lang="nb-NO" dirty="0"/>
          </a:p>
          <a:p>
            <a:r>
              <a:rPr lang="nb-NO" dirty="0"/>
              <a:t>Ruter stiller krav til </a:t>
            </a:r>
            <a:r>
              <a:rPr lang="nb-NO" b="1" dirty="0"/>
              <a:t>kollisjonssikring</a:t>
            </a:r>
            <a:r>
              <a:rPr lang="nb-NO" dirty="0"/>
              <a:t> for fører</a:t>
            </a:r>
          </a:p>
          <a:p>
            <a:endParaRPr lang="nb-NO" dirty="0"/>
          </a:p>
          <a:p>
            <a:r>
              <a:rPr lang="nb-NO" dirty="0"/>
              <a:t>Kravet om kollisjonssikring blir norsk lov 1. oktober 2023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2DD323-CB46-B9E1-9FBC-1441A639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6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8EBC98-BCB7-0D50-B1E7-BD35773C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775D99-7BF6-1BE6-78B0-1B56DBF98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nb-NO" b="1" dirty="0"/>
              <a:t>Stor utvikling </a:t>
            </a:r>
            <a:r>
              <a:rPr lang="nb-NO" dirty="0"/>
              <a:t>i Ruter i de siste årene mht. det å stille krav til trafikksikkerhet og ta «ansvar» for trafikksikkerhet og drive bransjen videre på en måte som hever standarden, utover myndighetskrav. </a:t>
            </a:r>
          </a:p>
          <a:p>
            <a:endParaRPr lang="nb-NO" dirty="0"/>
          </a:p>
          <a:p>
            <a:r>
              <a:rPr lang="nb-NO" dirty="0"/>
              <a:t>Dette arbeidet har også involvert fagforeninger, arbeidsgiverforeninger, Havarikommisjonen, bussoperatører osv.</a:t>
            </a:r>
          </a:p>
          <a:p>
            <a:endParaRPr lang="nb-NO" dirty="0"/>
          </a:p>
          <a:p>
            <a:r>
              <a:rPr lang="nb-NO" dirty="0"/>
              <a:t>Denne utviklingen er unik, og den bør være et </a:t>
            </a:r>
            <a:r>
              <a:rPr lang="nb-NO" b="1" dirty="0"/>
              <a:t>lysende eksempel</a:t>
            </a:r>
            <a:r>
              <a:rPr lang="nb-NO" dirty="0"/>
              <a:t> for andre bransjer, gitt utgangspunktet (tredjeparter må stille krav) og ikke minst for andre kollektivtransportkjøpere i Norge.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3186384-58B3-F7BF-98D7-778A1074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246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8F8A43-61E6-E792-D066-47996E4E5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II: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B0068D-B96B-15EE-40B6-26474AB84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Og </a:t>
            </a:r>
            <a:r>
              <a:rPr lang="nb-NO" b="1" dirty="0"/>
              <a:t>dette er bakgrunnen </a:t>
            </a:r>
            <a:r>
              <a:rPr lang="nb-NO" dirty="0"/>
              <a:t>for vårt nye prosjekt på oppdrag for kollektivtrafikkforeningen.</a:t>
            </a:r>
          </a:p>
          <a:p>
            <a:endParaRPr lang="nb-NO" dirty="0"/>
          </a:p>
          <a:p>
            <a:r>
              <a:rPr lang="nb-NO" dirty="0"/>
              <a:t>Vi lager en </a:t>
            </a:r>
            <a:r>
              <a:rPr lang="nb-NO" b="1" dirty="0"/>
              <a:t>«liten håndbok» </a:t>
            </a:r>
            <a:r>
              <a:rPr lang="nb-NO" dirty="0"/>
              <a:t>over sikkerhetstiltak i buss.</a:t>
            </a:r>
          </a:p>
          <a:p>
            <a:endParaRPr lang="nb-NO" dirty="0"/>
          </a:p>
          <a:p>
            <a:r>
              <a:rPr lang="nb-NO" dirty="0"/>
              <a:t>Vår beskrivelse skal gi beslutningstakere og innkjøpere grunnlag for å stille gode og relevante krav til økt trafikksikkerhet. </a:t>
            </a:r>
          </a:p>
          <a:p>
            <a:endParaRPr lang="nb-NO" dirty="0"/>
          </a:p>
          <a:p>
            <a:r>
              <a:rPr lang="nb-NO" dirty="0"/>
              <a:t>Som vi ser, så har transportkjøperne muligheter til å </a:t>
            </a:r>
            <a:r>
              <a:rPr lang="nb-NO" b="1" dirty="0"/>
              <a:t>heve standarden </a:t>
            </a:r>
            <a:r>
              <a:rPr lang="nb-NO" dirty="0"/>
              <a:t>i bransjen.</a:t>
            </a:r>
          </a:p>
          <a:p>
            <a:endParaRPr lang="nb-NO" dirty="0"/>
          </a:p>
          <a:p>
            <a:r>
              <a:rPr lang="nb-NO" dirty="0"/>
              <a:t>Men det krever vilje og evne og forståelse av egen rolle (hva betyr transportkjøpers «ansvar»?)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456F0BB-BAF6-BFCC-1FE4-54EF22D6F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96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B48E62-E8D7-430D-AB08-BEE7A136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Metoder: 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6B963D0-0511-E755-6224-880ED44C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EC0296B0-CA40-1D17-0ABC-891F5A0CF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785395"/>
          </a:xfrm>
        </p:spPr>
        <p:txBody>
          <a:bodyPr/>
          <a:lstStyle/>
          <a:p>
            <a:r>
              <a:rPr lang="nb-NO" dirty="0"/>
              <a:t>Fire metoder: 1) Analyser av ulykker og hendelser og eksponeringstall, 2) litteraturstudie, 3) intervjuer og 4) nettsøk.</a:t>
            </a:r>
          </a:p>
          <a:p>
            <a:endParaRPr lang="nb-NO" dirty="0"/>
          </a:p>
          <a:p>
            <a:r>
              <a:rPr lang="nb-NO" dirty="0"/>
              <a:t>Resultatene av flere studier av et tiltak oppsummeres: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8" name="Plassholder for innhold 4" descr="Et bilde som inneholder tekst, skjermbilde, nummer, Font">
            <a:extLst>
              <a:ext uri="{FF2B5EF4-FFF2-40B4-BE49-F238E27FC236}">
                <a16:creationId xmlns:a16="http://schemas.microsoft.com/office/drawing/2014/main" id="{52409D83-77B1-62A8-929E-24C1ED870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26" y="3018861"/>
            <a:ext cx="8928992" cy="350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7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ØI">
      <a:dk1>
        <a:sysClr val="windowText" lastClr="000000"/>
      </a:dk1>
      <a:lt1>
        <a:sysClr val="window" lastClr="FFFFFF"/>
      </a:lt1>
      <a:dk2>
        <a:srgbClr val="7B715E"/>
      </a:dk2>
      <a:lt2>
        <a:srgbClr val="E7E5E1"/>
      </a:lt2>
      <a:accent1>
        <a:srgbClr val="3F868D"/>
      </a:accent1>
      <a:accent2>
        <a:srgbClr val="C5CC8E"/>
      </a:accent2>
      <a:accent3>
        <a:srgbClr val="D3741C"/>
      </a:accent3>
      <a:accent4>
        <a:srgbClr val="FFE271"/>
      </a:accent4>
      <a:accent5>
        <a:srgbClr val="8BC9DD"/>
      </a:accent5>
      <a:accent6>
        <a:srgbClr val="336699"/>
      </a:accent6>
      <a:hlink>
        <a:srgbClr val="336699"/>
      </a:hlink>
      <a:folHlink>
        <a:srgbClr val="777777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971</Words>
  <Application>Microsoft Office PowerPoint</Application>
  <PresentationFormat>Skjermfremvisning (4:3)</PresentationFormat>
  <Paragraphs>117</Paragraphs>
  <Slides>13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Office-tema</vt:lpstr>
      <vt:lpstr>Sjåfør og trafikksikkerhet</vt:lpstr>
      <vt:lpstr>Målene med studien:</vt:lpstr>
      <vt:lpstr>Utgangspunkt fra min forskning på sjåfører i arbeid generelt:</vt:lpstr>
      <vt:lpstr>Utgangspunkt fra min forskning: Problem og løsning (?).</vt:lpstr>
      <vt:lpstr>Ruters utvikling viser hva som er mulig: Situasjonen i 2019:</vt:lpstr>
      <vt:lpstr>Utvikling etter 2020:</vt:lpstr>
      <vt:lpstr>Oppsummering I:</vt:lpstr>
      <vt:lpstr>Oppsummering II:</vt:lpstr>
      <vt:lpstr>Metoder: </vt:lpstr>
      <vt:lpstr>Vi gir poeng basert på tabellen:</vt:lpstr>
      <vt:lpstr>Ulykker og skader i buss</vt:lpstr>
      <vt:lpstr>Skader om bord og ved av-påstigning:</vt:lpstr>
      <vt:lpstr>Eksempel på tiltak som vi ser på: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Trafikksikkerhet i busstransport</dc:title>
  <dc:creator>Tor-Olav Nævestad</dc:creator>
  <cp:lastModifiedBy>Tor-Olav Nævestad</cp:lastModifiedBy>
  <cp:revision>27</cp:revision>
  <dcterms:created xsi:type="dcterms:W3CDTF">2023-05-31T10:07:09Z</dcterms:created>
  <dcterms:modified xsi:type="dcterms:W3CDTF">2023-08-16T10:32:48Z</dcterms:modified>
</cp:coreProperties>
</file>